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7" r:id="rId2"/>
    <p:sldId id="337" r:id="rId3"/>
    <p:sldId id="335" r:id="rId4"/>
    <p:sldId id="336" r:id="rId5"/>
    <p:sldId id="338" r:id="rId6"/>
    <p:sldId id="339" r:id="rId7"/>
    <p:sldId id="340" r:id="rId8"/>
    <p:sldId id="341" r:id="rId9"/>
    <p:sldId id="347" r:id="rId10"/>
    <p:sldId id="343" r:id="rId11"/>
    <p:sldId id="344" r:id="rId12"/>
    <p:sldId id="356" r:id="rId13"/>
    <p:sldId id="342" r:id="rId14"/>
    <p:sldId id="346" r:id="rId15"/>
    <p:sldId id="349" r:id="rId16"/>
    <p:sldId id="350" r:id="rId17"/>
    <p:sldId id="348" r:id="rId18"/>
    <p:sldId id="351" r:id="rId19"/>
    <p:sldId id="352" r:id="rId20"/>
    <p:sldId id="353" r:id="rId21"/>
    <p:sldId id="354" r:id="rId22"/>
    <p:sldId id="355" r:id="rId23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9900"/>
    <a:srgbClr val="003399"/>
    <a:srgbClr val="990099"/>
    <a:srgbClr val="660066"/>
    <a:srgbClr val="FF9933"/>
    <a:srgbClr val="FF66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69" autoAdjust="0"/>
    <p:restoredTop sz="93426" autoAdjust="0"/>
  </p:normalViewPr>
  <p:slideViewPr>
    <p:cSldViewPr snapToGrid="0">
      <p:cViewPr varScale="1">
        <p:scale>
          <a:sx n="73" d="100"/>
          <a:sy n="73" d="100"/>
        </p:scale>
        <p:origin x="-1368" y="-102"/>
      </p:cViewPr>
      <p:guideLst>
        <p:guide orient="horz" pos="123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C79C73D5-8854-41EA-BA45-6FC5841A2641}" type="datetimeFigureOut">
              <a:rPr lang="cs-CZ"/>
              <a:pPr>
                <a:defRPr/>
              </a:pPr>
              <a:t>10.3.2017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8B0C1CCA-A29C-4BEE-9A97-C15DE52A40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62FBEBB-2AAD-43E5-9239-03D6948B0896}" type="datetimeFigureOut">
              <a:rPr lang="cs-CZ"/>
              <a:pPr>
                <a:defRPr/>
              </a:pPr>
              <a:t>10.3.2017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9335B77C-03B8-4A7B-888E-36CCE59F25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19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20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21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22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4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5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6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7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8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CA8410-3E11-43D2-A6B4-C18F8423008E}" type="slidenum">
              <a:rPr lang="cs-CZ" altLang="cs-CZ" smtClean="0"/>
              <a:pPr/>
              <a:t>9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8D22-8CE8-46D8-B11E-54B29828B2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4060-B8D9-4D9A-AD94-18BFD6F048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278DE-ABCD-4E76-978B-3EE819A84C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24103-1B1C-4457-981C-D7FCAC8778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8BB6A-8197-4B9A-938B-AC4147741E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92375-76A3-4E95-A4A5-A8C7747F80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5F087-2E15-4CA5-A03F-B85E0ECAC6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C33C-D3B7-4EC7-BA91-33BAE2EC30E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55151-1FDE-463D-98D0-A39800B8EA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E91B6-5DA4-4889-88AD-89D158CD41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A730-CE16-44FE-957F-548CC66A3E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EB1F6EC0-ED3A-4FE1-A904-07241E89B9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253697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Popelník 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Ashtray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613318" y="2130998"/>
          <a:ext cx="7961972" cy="9753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0493"/>
                <a:gridCol w="1990493"/>
                <a:gridCol w="1990493"/>
                <a:gridCol w="19904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 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 </a:t>
                      </a:r>
                      <a:r>
                        <a:rPr lang="cs-CZ" sz="1300" b="1" i="1" baseline="0" dirty="0" err="1" smtClean="0"/>
                        <a:t>pc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 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150 </a:t>
                      </a:r>
                      <a:r>
                        <a:rPr lang="cs-CZ" sz="1300" b="1" i="1" baseline="0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16,36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0,65 €/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15,54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0,62 €/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14,72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0,59 €/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445199" y="3948421"/>
            <a:ext cx="245186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6174604" y="3986468"/>
            <a:ext cx="239449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561702" y="3161201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65526" y="3912951"/>
            <a:ext cx="237130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799881" y="1220826"/>
            <a:ext cx="606678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Stojan na pivní tácky 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Holder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of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beer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coasters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53138" y="3722914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834114" y="4365578"/>
            <a:ext cx="249404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3371984" y="4361904"/>
            <a:ext cx="2376220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5954755" y="4353605"/>
            <a:ext cx="253761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640081" y="2136593"/>
          <a:ext cx="7785460" cy="1474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7092"/>
                <a:gridCol w="1557092"/>
                <a:gridCol w="1557092"/>
                <a:gridCol w="1557092"/>
                <a:gridCol w="1557092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/>
                        <a:t>Druh / </a:t>
                      </a:r>
                      <a:r>
                        <a:rPr lang="cs-CZ" sz="1300" b="1" i="1" dirty="0" smtClean="0"/>
                        <a:t>Type</a:t>
                      </a:r>
                      <a:endParaRPr lang="cs-CZ" sz="13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  <a:endParaRPr lang="cs-CZ" sz="13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baseline="0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cs-CZ" sz="1300" b="1" i="1" baseline="0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200ks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baseline="0" dirty="0" smtClean="0">
                          <a:solidFill>
                            <a:schemeClr val="tx1"/>
                          </a:solidFill>
                        </a:rPr>
                        <a:t> 200 </a:t>
                      </a:r>
                      <a:r>
                        <a:rPr lang="cs-CZ" sz="1300" b="1" i="1" baseline="0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baseline="0" dirty="0" smtClean="0">
                          <a:solidFill>
                            <a:schemeClr val="tx1"/>
                          </a:solidFill>
                        </a:rPr>
                        <a:t> 500 </a:t>
                      </a:r>
                      <a:r>
                        <a:rPr lang="cs-CZ" sz="1300" b="1" i="1" baseline="0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1000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7,50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0,30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7,28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0,29 €/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7,13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0,28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1000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7,80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0,31 €/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7,57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0,30 €/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7,41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0,29 €/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799881" y="1220826"/>
            <a:ext cx="635462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Přívěsek na klíče - čtverec/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Key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pendant - square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5389" y="3200400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92330" y="2131968"/>
          <a:ext cx="7511144" cy="982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7786"/>
                <a:gridCol w="1877786"/>
                <a:gridCol w="1877786"/>
                <a:gridCol w="187778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</a:t>
                      </a:r>
                      <a:endParaRPr lang="cs-CZ" sz="13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2500ks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2500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6,90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0,27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6,69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0,26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6,42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0,25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2052" name="Picture 4" descr="Přívěsek rozkládací na klíče čtverec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12282" y="3591513"/>
            <a:ext cx="324811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473306" y="1220826"/>
            <a:ext cx="686611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Přívěsek na klíče - obdélník/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Key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pendant -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rectangle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5389" y="3200400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692330" y="2131968"/>
          <a:ext cx="7511144" cy="982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877786"/>
                <a:gridCol w="1877786"/>
                <a:gridCol w="1877786"/>
                <a:gridCol w="187778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</a:t>
                      </a:r>
                      <a:endParaRPr lang="cs-CZ" sz="1300" b="1" dirty="0" smtClean="0">
                        <a:solidFill>
                          <a:srgbClr val="FFFFFF"/>
                        </a:solidFill>
                      </a:endParaRP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2500ks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2500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6,90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0,27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6,69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0,26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6,42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0,25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2052" name="Picture 4" descr="Přívěsek rozkládací na klíče čtverec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3212282" y="3591513"/>
            <a:ext cx="3248119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19368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Žeton 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Token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18012" y="3814347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30722" name="Picture 2" descr="Žeton 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8E5EC"/>
              </a:clrFrom>
              <a:clrTo>
                <a:srgbClr val="E8E5EC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473542" y="4000043"/>
            <a:ext cx="3248117" cy="2160000"/>
          </a:xfrm>
          <a:prstGeom prst="rect">
            <a:avLst/>
          </a:prstGeom>
          <a:noFill/>
        </p:spPr>
      </p:pic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457201" y="2267222"/>
          <a:ext cx="8046720" cy="14706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9344"/>
                <a:gridCol w="1609344"/>
                <a:gridCol w="1609344"/>
                <a:gridCol w="1609344"/>
                <a:gridCol w="1609344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</a:t>
                      </a:r>
                      <a:r>
                        <a:rPr lang="cs-CZ" sz="1300" b="1" i="1" dirty="0" smtClean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2500ks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1500 </a:t>
                      </a:r>
                      <a:r>
                        <a:rPr lang="cs-CZ" sz="1300" b="1" i="1" baseline="0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7000ks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7000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250ks/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0,90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0,036 €/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0,87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0,034 €/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0,84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0,033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250ks/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0,95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0,038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0,92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0,036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0,88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0,035 €/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799881" y="1220826"/>
            <a:ext cx="499476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Držák žetonu 1/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Simple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token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holder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13948" y="3618416"/>
            <a:ext cx="4118435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Ceny včetně kovového kroužku,  </a:t>
            </a:r>
            <a:r>
              <a:rPr lang="cs-CZ" sz="1100" dirty="0" smtClean="0"/>
              <a:t>c</a:t>
            </a:r>
            <a:r>
              <a:rPr lang="en-US" sz="1100" dirty="0" err="1" smtClean="0"/>
              <a:t>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cs-CZ" sz="1100" dirty="0" smtClean="0"/>
              <a:t>Metal ring </a:t>
            </a:r>
            <a:r>
              <a:rPr lang="cs-CZ" sz="1100" dirty="0" err="1" smtClean="0"/>
              <a:t>included</a:t>
            </a:r>
            <a:r>
              <a:rPr lang="cs-CZ" sz="1100" dirty="0" smtClean="0"/>
              <a:t> , </a:t>
            </a:r>
            <a:r>
              <a:rPr lang="cs-CZ" sz="1100" dirty="0" smtClean="0"/>
              <a:t>p</a:t>
            </a:r>
            <a:r>
              <a:rPr lang="en-US" sz="1100" dirty="0" err="1" smtClean="0"/>
              <a:t>rices</a:t>
            </a:r>
            <a:r>
              <a:rPr lang="en-US" sz="1100" dirty="0" smtClean="0"/>
              <a:t> </a:t>
            </a:r>
            <a:r>
              <a:rPr lang="en-US" sz="1100" dirty="0" smtClean="0"/>
              <a:t>without VAT</a:t>
            </a: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4458" y="4319183"/>
            <a:ext cx="1099877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98273" y="4348166"/>
            <a:ext cx="962507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2230" y="3915045"/>
            <a:ext cx="99505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29907" y="3960359"/>
            <a:ext cx="1093724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692331" y="2071279"/>
          <a:ext cx="7785465" cy="1474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7093"/>
                <a:gridCol w="1557093"/>
                <a:gridCol w="1557093"/>
                <a:gridCol w="1557093"/>
                <a:gridCol w="1557093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Druh / 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Velikost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balení /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2500ks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2500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7000ks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7000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</a:t>
                      </a:r>
                    </a:p>
                    <a:p>
                      <a:pPr algn="ctr" fontAlgn="t"/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1,90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0,076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1,84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0,073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1,77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0,071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</a:t>
                      </a:r>
                      <a:r>
                        <a:rPr lang="cs-CZ" sz="1300" i="1" dirty="0" smtClean="0"/>
                        <a:t>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2,00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0,080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1,94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0,077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1,86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0,074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799881" y="1220826"/>
            <a:ext cx="518071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Držák žetonu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€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Simple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token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holder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€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5389" y="3631479"/>
            <a:ext cx="4118435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Ceny včetně kovového kroužku,  </a:t>
            </a:r>
            <a:r>
              <a:rPr lang="cs-CZ" sz="1100" dirty="0" smtClean="0"/>
              <a:t>c</a:t>
            </a:r>
            <a:r>
              <a:rPr lang="en-US" sz="1100" dirty="0" err="1" smtClean="0"/>
              <a:t>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cs-CZ" sz="1100" dirty="0" smtClean="0"/>
              <a:t>Metal ring </a:t>
            </a:r>
            <a:r>
              <a:rPr lang="cs-CZ" sz="1100" dirty="0" err="1" smtClean="0"/>
              <a:t>included</a:t>
            </a:r>
            <a:r>
              <a:rPr lang="cs-CZ" sz="1100" dirty="0" smtClean="0"/>
              <a:t> , </a:t>
            </a:r>
            <a:r>
              <a:rPr lang="cs-CZ" sz="1100" dirty="0" smtClean="0"/>
              <a:t>p</a:t>
            </a:r>
            <a:r>
              <a:rPr lang="en-US" sz="1100" dirty="0" err="1" smtClean="0"/>
              <a:t>rices</a:t>
            </a:r>
            <a:r>
              <a:rPr lang="en-US" sz="1100" dirty="0" smtClean="0"/>
              <a:t> </a:t>
            </a:r>
            <a:r>
              <a:rPr lang="en-US" sz="1100" dirty="0" smtClean="0"/>
              <a:t>without VAT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692331" y="2071279"/>
          <a:ext cx="7785465" cy="1474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7093"/>
                <a:gridCol w="1557093"/>
                <a:gridCol w="1557093"/>
                <a:gridCol w="1557093"/>
                <a:gridCol w="1557093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Druh / 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Velikost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balení /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2500ks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2500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7000ks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7000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</a:t>
                      </a:r>
                    </a:p>
                    <a:p>
                      <a:pPr algn="ctr" fontAlgn="t"/>
                      <a:r>
                        <a:rPr lang="cs-CZ" sz="1300" dirty="0" err="1" smtClean="0"/>
                        <a:t>Colored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1,70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0,068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1,65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0,066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1,58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0,063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1,80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0,072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1,75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0,070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1,67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0,067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255078" y="3831093"/>
            <a:ext cx="240440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799881" y="1220826"/>
            <a:ext cx="633199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Držák žetonu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€ velký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Big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imple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token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holder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€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70220" y="3333544"/>
            <a:ext cx="4118435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Ceny včetně kovového kroužku,  </a:t>
            </a:r>
            <a:r>
              <a:rPr lang="cs-CZ" sz="1100" dirty="0" smtClean="0"/>
              <a:t>c</a:t>
            </a:r>
            <a:r>
              <a:rPr lang="en-US" sz="1100" dirty="0" err="1" smtClean="0"/>
              <a:t>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cs-CZ" sz="1100" dirty="0" smtClean="0"/>
              <a:t>Metal ring </a:t>
            </a:r>
            <a:r>
              <a:rPr lang="cs-CZ" sz="1100" dirty="0" err="1" smtClean="0"/>
              <a:t>included</a:t>
            </a:r>
            <a:r>
              <a:rPr lang="cs-CZ" sz="1100" dirty="0" smtClean="0"/>
              <a:t> , </a:t>
            </a:r>
            <a:r>
              <a:rPr lang="cs-CZ" sz="1100" dirty="0" smtClean="0"/>
              <a:t>p</a:t>
            </a:r>
            <a:r>
              <a:rPr lang="en-US" sz="1100" dirty="0" err="1" smtClean="0"/>
              <a:t>rices</a:t>
            </a:r>
            <a:r>
              <a:rPr lang="en-US" sz="1100" dirty="0" smtClean="0"/>
              <a:t> </a:t>
            </a:r>
            <a:r>
              <a:rPr lang="en-US" sz="1100" dirty="0" smtClean="0"/>
              <a:t>without VAT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676002" y="2234565"/>
          <a:ext cx="7785465" cy="982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7093"/>
                <a:gridCol w="1557093"/>
                <a:gridCol w="1557093"/>
                <a:gridCol w="1557093"/>
                <a:gridCol w="1557093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Druh / 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Velikost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balení /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2500ks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2500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7000ks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7000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</a:t>
                      </a:r>
                    </a:p>
                    <a:p>
                      <a:pPr algn="ctr" fontAlgn="t"/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2,90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0,11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2,81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0,10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2,70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0,09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295262" y="4167732"/>
            <a:ext cx="173315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484382" y="4102010"/>
            <a:ext cx="184196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958160" y="4054113"/>
            <a:ext cx="185939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799881" y="1220826"/>
            <a:ext cx="504766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Držák žetonu 2/ Double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token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holder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692331" y="2071279"/>
          <a:ext cx="7785465" cy="14744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7093"/>
                <a:gridCol w="1557093"/>
                <a:gridCol w="1557093"/>
                <a:gridCol w="1557093"/>
                <a:gridCol w="1557093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Druh / 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Type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Velikost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balení /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2500ks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2500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>
                          <a:solidFill>
                            <a:schemeClr val="tx1"/>
                          </a:solidFill>
                        </a:rPr>
                        <a:t>od 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7000ks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7000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</a:t>
                      </a:r>
                    </a:p>
                    <a:p>
                      <a:pPr algn="ctr" fontAlgn="t"/>
                      <a:r>
                        <a:rPr lang="cs-CZ" sz="1300" dirty="0" err="1" smtClean="0"/>
                        <a:t>Colored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1,90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0,076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1,84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0,073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1,77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0,071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500ks/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2,00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0,08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1,94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0,077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1,86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0,074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435691" y="4291693"/>
            <a:ext cx="154058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004174" y="4125283"/>
            <a:ext cx="154504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631167" y="3892460"/>
            <a:ext cx="145307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ovéPole 15"/>
          <p:cNvSpPr txBox="1"/>
          <p:nvPr/>
        </p:nvSpPr>
        <p:spPr>
          <a:xfrm>
            <a:off x="666200" y="3618416"/>
            <a:ext cx="4118435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Ceny včetně kovového kroužku,  </a:t>
            </a:r>
            <a:r>
              <a:rPr lang="cs-CZ" sz="1100" dirty="0" smtClean="0"/>
              <a:t>c</a:t>
            </a:r>
            <a:r>
              <a:rPr lang="en-US" sz="1100" dirty="0" err="1" smtClean="0"/>
              <a:t>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cs-CZ" sz="1100" dirty="0" smtClean="0"/>
              <a:t>Metal ring </a:t>
            </a:r>
            <a:r>
              <a:rPr lang="cs-CZ" sz="1100" dirty="0" err="1" smtClean="0"/>
              <a:t>included</a:t>
            </a:r>
            <a:r>
              <a:rPr lang="cs-CZ" sz="1100" dirty="0" smtClean="0"/>
              <a:t> , </a:t>
            </a:r>
            <a:r>
              <a:rPr lang="cs-CZ" sz="1100" dirty="0" smtClean="0"/>
              <a:t>p</a:t>
            </a:r>
            <a:r>
              <a:rPr lang="en-US" sz="1100" dirty="0" err="1" smtClean="0"/>
              <a:t>rices</a:t>
            </a:r>
            <a:r>
              <a:rPr lang="en-US" sz="1100" dirty="0" smtClean="0"/>
              <a:t> </a:t>
            </a:r>
            <a:r>
              <a:rPr lang="en-US" sz="1100" dirty="0" smtClean="0"/>
              <a:t>without 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445205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Krabička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exclusive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Box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exclusive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613318" y="2130998"/>
          <a:ext cx="7961972" cy="9753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0493"/>
                <a:gridCol w="1990493"/>
                <a:gridCol w="1990493"/>
                <a:gridCol w="19904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 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 </a:t>
                      </a:r>
                      <a:r>
                        <a:rPr lang="cs-CZ" sz="1300" b="1" i="1" baseline="0" dirty="0" err="1" smtClean="0"/>
                        <a:t>pc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 </a:t>
                      </a:r>
                      <a:r>
                        <a:rPr lang="cs-CZ" sz="1300" b="1" dirty="0" smtClean="0"/>
                        <a:t>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</a:t>
                      </a:r>
                      <a:r>
                        <a:rPr lang="cs-CZ" sz="1300" b="1" i="1" baseline="0" dirty="0" smtClean="0"/>
                        <a:t>500 </a:t>
                      </a:r>
                      <a:r>
                        <a:rPr lang="cs-CZ" sz="1300" b="1" i="1" baseline="0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 ks </a:t>
                      </a:r>
                      <a:endParaRPr lang="cs-CZ" sz="1300" b="1" dirty="0" smtClean="0"/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smtClean="0"/>
                        <a:t>1500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80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22,00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0,88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20,90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0,83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19,80</a:t>
                      </a:r>
                      <a:r>
                        <a:rPr lang="cs-CZ" sz="1300" baseline="0" dirty="0" smtClean="0"/>
                        <a:t> </a:t>
                      </a:r>
                      <a:r>
                        <a:rPr lang="cs-CZ" sz="1300" dirty="0" smtClean="0"/>
                        <a:t>Kč/ks</a:t>
                      </a:r>
                      <a:endParaRPr lang="cs-CZ" sz="13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0,79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561702" y="3161201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268794" y="3663535"/>
            <a:ext cx="286574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097226" y="3717733"/>
            <a:ext cx="2756364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2223942" y="1209675"/>
            <a:ext cx="4716612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Krabička na papír - nízká/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Small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box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91014" y="2078587"/>
          <a:ext cx="7961970" cy="17756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2394"/>
                <a:gridCol w="1592394"/>
                <a:gridCol w="1592394"/>
                <a:gridCol w="1592394"/>
                <a:gridCol w="1592394"/>
              </a:tblGrid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</a:t>
                      </a:r>
                      <a:r>
                        <a:rPr lang="cs-CZ" sz="1300" b="1" i="1" dirty="0" smtClean="0"/>
                        <a:t>Type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balení/ </a:t>
                      </a:r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 </a:t>
                      </a:r>
                      <a:r>
                        <a:rPr lang="cs-CZ" sz="1300" b="1" i="1" dirty="0" err="1" smtClean="0"/>
                        <a:t>pc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 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 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Plná barva / </a:t>
                      </a:r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240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7,90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0,31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7,66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0,30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7,51 Kč/ks</a:t>
                      </a:r>
                      <a:endParaRPr lang="cs-CZ" sz="1300" dirty="0" smtClean="0"/>
                    </a:p>
                    <a:p>
                      <a:pPr algn="ctr"/>
                      <a:r>
                        <a:rPr lang="cs-CZ" sz="1300" i="1" dirty="0" smtClean="0"/>
                        <a:t>0,29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240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8,30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0,33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8,05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0,32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</a:t>
                      </a:r>
                      <a:r>
                        <a:rPr lang="cs-CZ" sz="1300" i="1" dirty="0" smtClean="0"/>
                        <a:t>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7,89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0,31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87828" y="4088674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656378" y="4041167"/>
            <a:ext cx="301621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948362" y="4025046"/>
            <a:ext cx="2829666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253697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Popelník 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Ashtray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613318" y="2130998"/>
          <a:ext cx="7961972" cy="9753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990493"/>
                <a:gridCol w="1990493"/>
                <a:gridCol w="1990493"/>
                <a:gridCol w="199049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 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 </a:t>
                      </a:r>
                      <a:r>
                        <a:rPr lang="cs-CZ" sz="1300" b="1" i="1" baseline="0" dirty="0" err="1" smtClean="0"/>
                        <a:t>pc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 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150 </a:t>
                      </a:r>
                      <a:r>
                        <a:rPr lang="cs-CZ" sz="1300" b="1" i="1" baseline="0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16,36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0,65 €/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15,54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0,62 €/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14,72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0,59 €/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3445199" y="3948421"/>
            <a:ext cx="2451869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6174604" y="3986468"/>
            <a:ext cx="239449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ovéPole 9"/>
          <p:cNvSpPr txBox="1"/>
          <p:nvPr/>
        </p:nvSpPr>
        <p:spPr>
          <a:xfrm>
            <a:off x="561702" y="3161201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465526" y="3912951"/>
            <a:ext cx="2371304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2210879" y="1209675"/>
            <a:ext cx="4921604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Krabička na papír - vysoká/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Large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box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91014" y="2078587"/>
          <a:ext cx="7961970" cy="17756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2394"/>
                <a:gridCol w="1592394"/>
                <a:gridCol w="1592394"/>
                <a:gridCol w="1592394"/>
                <a:gridCol w="1592394"/>
              </a:tblGrid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</a:t>
                      </a:r>
                      <a:r>
                        <a:rPr lang="cs-CZ" sz="1300" b="1" i="1" dirty="0" smtClean="0"/>
                        <a:t>Type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balení/ </a:t>
                      </a:r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 </a:t>
                      </a:r>
                      <a:r>
                        <a:rPr lang="cs-CZ" sz="1300" b="1" i="1" dirty="0" err="1" smtClean="0"/>
                        <a:t>pc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500 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 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Plná barva / </a:t>
                      </a:r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140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10,20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0,40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9,89 Kč/ks</a:t>
                      </a:r>
                      <a:endParaRPr lang="cs-CZ" sz="1300" dirty="0" smtClean="0"/>
                    </a:p>
                    <a:p>
                      <a:pPr algn="ctr"/>
                      <a:r>
                        <a:rPr lang="cs-CZ" sz="1300" i="1" dirty="0" smtClean="0"/>
                        <a:t>0,39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9,69 Kč/ks</a:t>
                      </a:r>
                      <a:endParaRPr lang="cs-CZ" sz="1300" dirty="0" smtClean="0"/>
                    </a:p>
                    <a:p>
                      <a:pPr algn="ctr"/>
                      <a:r>
                        <a:rPr lang="cs-CZ" sz="1300" i="1" dirty="0" smtClean="0"/>
                        <a:t>0,38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140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10,70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0,42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10,38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0,41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</a:t>
                      </a:r>
                      <a:r>
                        <a:rPr lang="cs-CZ" sz="1300" i="1" dirty="0" smtClean="0"/>
                        <a:t>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10,17 </a:t>
                      </a:r>
                      <a:r>
                        <a:rPr lang="cs-CZ" sz="1300" dirty="0" smtClean="0"/>
                        <a:t>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0,40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605413" y="3957041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586164" y="4039961"/>
            <a:ext cx="193633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236646" y="4071477"/>
            <a:ext cx="2011461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3804565" y="1209675"/>
            <a:ext cx="99738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Medik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1888" y="3827408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418013" y="2077811"/>
          <a:ext cx="8164284" cy="16725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0714"/>
                <a:gridCol w="1360714"/>
                <a:gridCol w="1360714"/>
                <a:gridCol w="1360714"/>
                <a:gridCol w="1360714"/>
                <a:gridCol w="1360714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/>
                        <a:t>Druh /</a:t>
                      </a:r>
                      <a:r>
                        <a:rPr lang="cs-CZ" sz="1300" b="1" baseline="0" dirty="0" smtClean="0"/>
                        <a:t> </a:t>
                      </a:r>
                      <a:r>
                        <a:rPr lang="cs-CZ" sz="1300" b="1" i="1" baseline="0" dirty="0" smtClean="0"/>
                        <a:t>Type</a:t>
                      </a:r>
                      <a:endParaRPr lang="cs-CZ" sz="13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/>
                        <a:t>Od 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</a:t>
                      </a:r>
                    </a:p>
                    <a:p>
                      <a:pPr algn="ctr" fontAlgn="t"/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4,40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0,176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4,27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0,171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4,18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0,167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3,96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0,158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150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4,60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0,184</a:t>
                      </a:r>
                      <a:r>
                        <a:rPr lang="cs-CZ" sz="1300" i="1" dirty="0" smtClean="0"/>
                        <a:t>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4,46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0,178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4,37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0,174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4,14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0,165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348189" y="4014139"/>
            <a:ext cx="2961341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737928" y="4023361"/>
            <a:ext cx="3406072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2628895" y="1209675"/>
            <a:ext cx="316157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Telefonek / Mini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phone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1888" y="3148140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418013" y="2077811"/>
          <a:ext cx="8007530" cy="9829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1506"/>
                <a:gridCol w="1601506"/>
                <a:gridCol w="1601506"/>
                <a:gridCol w="1601506"/>
                <a:gridCol w="1601506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17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/>
                        <a:t>Od 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min.1000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7,50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0,30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7,28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0,29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7,13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0,28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6,98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0,27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089230" y="3723323"/>
            <a:ext cx="2267525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142128" y="3653110"/>
            <a:ext cx="2306857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333360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Otvírák PET 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Pet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opener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591014" y="2078587"/>
          <a:ext cx="7961970" cy="177564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92394"/>
                <a:gridCol w="1592394"/>
                <a:gridCol w="1592394"/>
                <a:gridCol w="1592394"/>
                <a:gridCol w="1592394"/>
              </a:tblGrid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</a:t>
                      </a:r>
                    </a:p>
                    <a:p>
                      <a:pPr algn="ctr"/>
                      <a:r>
                        <a:rPr lang="cs-CZ" sz="1300" b="1" i="1" dirty="0" smtClean="0"/>
                        <a:t>Type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balení/ </a:t>
                      </a:r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 </a:t>
                      </a:r>
                      <a:r>
                        <a:rPr lang="cs-CZ" sz="1300" b="1" i="1" dirty="0" err="1" smtClean="0"/>
                        <a:t>pc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2500 </a:t>
                      </a:r>
                      <a:r>
                        <a:rPr lang="cs-CZ" sz="1300" b="1" dirty="0" smtClean="0"/>
                        <a:t>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smtClean="0"/>
                        <a:t>2500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7000 </a:t>
                      </a:r>
                      <a:r>
                        <a:rPr lang="cs-CZ" sz="1300" b="1" dirty="0" smtClean="0"/>
                        <a:t>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smtClean="0"/>
                        <a:t>7000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Plná barva / </a:t>
                      </a:r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4,50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0,18 €/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4,37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0,17 €/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4,19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0,16 €/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  <a:tr h="544923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4,75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0,19 €/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4,61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0,18 €/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4,42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0,16 €/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535576" y="3931920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3248978" y="4065814"/>
            <a:ext cx="2368928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6213706" y="4118312"/>
            <a:ext cx="2438117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3216971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Perořízek 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Paper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cutter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600890" y="2185639"/>
          <a:ext cx="7772401" cy="14630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4093"/>
                <a:gridCol w="3148617"/>
                <a:gridCol w="242969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 </a:t>
                      </a:r>
                    </a:p>
                    <a:p>
                      <a:pPr algn="ctr"/>
                      <a:r>
                        <a:rPr lang="cs-CZ" sz="1300" b="1" i="1" dirty="0" smtClean="0"/>
                        <a:t>Type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baseline="0" dirty="0" smtClean="0"/>
                        <a:t> </a:t>
                      </a:r>
                      <a:r>
                        <a:rPr lang="cs-CZ" sz="1300" b="1" i="1" baseline="0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Cena / </a:t>
                      </a:r>
                      <a:r>
                        <a:rPr lang="cs-CZ" sz="1300" b="1" i="1" dirty="0" err="1" smtClean="0"/>
                        <a:t>Price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 </a:t>
                      </a:r>
                    </a:p>
                    <a:p>
                      <a:pPr algn="ctr"/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1000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3,90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0,15 €/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</a:p>
                    <a:p>
                      <a:pPr algn="ctr"/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1000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3,90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0,15 €/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548639" y="3722914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472827" y="3973151"/>
            <a:ext cx="2972727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941015" y="3944711"/>
            <a:ext cx="2748771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7416" name="TextovéPole 6"/>
          <p:cNvSpPr txBox="1">
            <a:spLocks noChangeArrowheads="1"/>
          </p:cNvSpPr>
          <p:nvPr/>
        </p:nvSpPr>
        <p:spPr bwMode="auto">
          <a:xfrm>
            <a:off x="1826007" y="1220826"/>
            <a:ext cx="6093015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Spona s perořízkem 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Buckle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paper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cutter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3356579" y="4352315"/>
            <a:ext cx="2145498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6006213" y="4322358"/>
            <a:ext cx="2302873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326570" y="2217819"/>
          <a:ext cx="8425542" cy="1661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0161"/>
                <a:gridCol w="1528353"/>
                <a:gridCol w="1404257"/>
                <a:gridCol w="1404257"/>
                <a:gridCol w="1404257"/>
                <a:gridCol w="140425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</a:t>
                      </a:r>
                      <a:r>
                        <a:rPr lang="cs-CZ" sz="1300" b="1" i="1" dirty="0" smtClean="0"/>
                        <a:t>Type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od 1ks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1pc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700ks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700</a:t>
                      </a:r>
                      <a:r>
                        <a:rPr lang="cs-CZ" sz="1300" b="1" i="1" baseline="0" dirty="0" smtClean="0"/>
                        <a:t>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2500ks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2500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7000ks 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700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Plná barva / </a:t>
                      </a:r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2000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1,77 Kč/ks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i="1" dirty="0" smtClean="0"/>
                        <a:t>0,071 €/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1,72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0,069 €/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1,68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0,067 €/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1,59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0,064 €/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2000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1,89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0,075 €/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1,83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0,073 €/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1,80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0,720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1,70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0,068 €/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287378" y="3971108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894562" y="4069302"/>
            <a:ext cx="2030315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2695097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Stěrka / Car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scraper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3624209" y="4144803"/>
            <a:ext cx="204279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6390296" y="4232975"/>
            <a:ext cx="205276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666204" y="2279586"/>
          <a:ext cx="7955280" cy="975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88820"/>
                <a:gridCol w="1988820"/>
                <a:gridCol w="1988820"/>
                <a:gridCol w="198882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1500 </a:t>
                      </a:r>
                      <a:r>
                        <a:rPr lang="cs-CZ" sz="1300" b="1" i="1" baseline="0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7000ks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7000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100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3,50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0,14 €/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3,33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0,13 €/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3,15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0,12 €/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666206" y="3317957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3151415" y="1209675"/>
            <a:ext cx="3426066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Stěrka F1 / Car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scraper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F1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774355" y="2187558"/>
          <a:ext cx="7755690" cy="9753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1138"/>
                <a:gridCol w="1551138"/>
                <a:gridCol w="1551138"/>
                <a:gridCol w="1551138"/>
                <a:gridCol w="155113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</a:t>
                      </a:r>
                      <a:r>
                        <a:rPr lang="cs-CZ" sz="1300" b="1" i="1" dirty="0" smtClean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baseline="0" dirty="0" smtClean="0"/>
                        <a:t> 1500 </a:t>
                      </a:r>
                      <a:r>
                        <a:rPr lang="cs-CZ" sz="1300" b="1" i="1" baseline="0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7000ks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7000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dirty="0"/>
                        <a:t>Plné </a:t>
                      </a:r>
                      <a:r>
                        <a:rPr lang="cs-CZ" sz="1300" dirty="0" smtClean="0"/>
                        <a:t>barvy </a:t>
                      </a:r>
                      <a:r>
                        <a:rPr lang="cs-CZ" sz="1200" dirty="0" smtClean="0"/>
                        <a:t>/ </a:t>
                      </a:r>
                      <a:r>
                        <a:rPr lang="cs-CZ" sz="1200" i="1" dirty="0" err="1" smtClean="0"/>
                        <a:t>Colored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350 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4,99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0,20 €/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4,74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0,19 €/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dirty="0" smtClean="0"/>
                        <a:t>4,49 Kč/ks</a:t>
                      </a:r>
                    </a:p>
                    <a:p>
                      <a:pPr algn="ctr"/>
                      <a:r>
                        <a:rPr lang="cs-CZ" sz="1300" i="1" dirty="0" smtClean="0"/>
                        <a:t>0,18 €/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/>
          <a:stretch>
            <a:fillRect/>
          </a:stretch>
        </p:blipFill>
        <p:spPr bwMode="auto">
          <a:xfrm>
            <a:off x="524692" y="4030028"/>
            <a:ext cx="2856836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3328715" y="4021864"/>
            <a:ext cx="284709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lum contrast="40000"/>
          </a:blip>
          <a:srcRect/>
          <a:stretch>
            <a:fillRect/>
          </a:stretch>
        </p:blipFill>
        <p:spPr bwMode="auto">
          <a:xfrm>
            <a:off x="6023066" y="4014650"/>
            <a:ext cx="2856521" cy="18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ovéPole 11"/>
          <p:cNvSpPr txBox="1"/>
          <p:nvPr/>
        </p:nvSpPr>
        <p:spPr>
          <a:xfrm>
            <a:off x="731521" y="3252642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2419887" y="1209675"/>
            <a:ext cx="4942443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Autostěrka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 / Car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scraper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with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rubber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40082" y="3226516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graphicFrame>
        <p:nvGraphicFramePr>
          <p:cNvPr id="14" name="Tabulka 13"/>
          <p:cNvGraphicFramePr>
            <a:graphicFrameLocks noGrp="1"/>
          </p:cNvGraphicFramePr>
          <p:nvPr/>
        </p:nvGraphicFramePr>
        <p:xfrm>
          <a:off x="679267" y="2171156"/>
          <a:ext cx="7707085" cy="9791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41417"/>
                <a:gridCol w="1541417"/>
                <a:gridCol w="1541417"/>
                <a:gridCol w="1541417"/>
                <a:gridCol w="154141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 smtClean="0"/>
                        <a:t>Druh / </a:t>
                      </a:r>
                      <a:r>
                        <a:rPr lang="cs-CZ" sz="1300" b="1" i="1" dirty="0" smtClean="0"/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</a:t>
                      </a:r>
                    </a:p>
                    <a:p>
                      <a:pPr algn="ctr"/>
                      <a:r>
                        <a:rPr lang="cs-CZ" sz="1300" b="1" i="1" dirty="0" err="1" smtClean="0"/>
                        <a:t>Package</a:t>
                      </a:r>
                      <a:r>
                        <a:rPr lang="cs-CZ" sz="1300" b="1" i="1" dirty="0" smtClean="0"/>
                        <a:t> </a:t>
                      </a:r>
                      <a:r>
                        <a:rPr lang="cs-CZ" sz="1300" b="1" i="1" dirty="0" err="1" smtClean="0"/>
                        <a:t>size</a:t>
                      </a:r>
                      <a:endParaRPr lang="cs-CZ" sz="13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1pc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u="none" dirty="0" err="1" smtClean="0"/>
                        <a:t>from</a:t>
                      </a:r>
                      <a:r>
                        <a:rPr lang="cs-CZ" sz="1300" b="1" i="1" u="none" baseline="0" dirty="0" smtClean="0"/>
                        <a:t> 1500 </a:t>
                      </a:r>
                      <a:r>
                        <a:rPr lang="cs-CZ" sz="1300" b="1" i="1" u="none" baseline="0" dirty="0" err="1" smtClean="0"/>
                        <a:t>pcs</a:t>
                      </a:r>
                      <a:endParaRPr lang="cs-CZ" sz="1300" b="1" i="1" u="none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7000ks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/>
                        <a:t>from</a:t>
                      </a:r>
                      <a:r>
                        <a:rPr lang="cs-CZ" sz="1300" b="1" i="1" dirty="0" smtClean="0"/>
                        <a:t> 7000 </a:t>
                      </a:r>
                      <a:r>
                        <a:rPr lang="cs-CZ" sz="1300" b="1" i="1" dirty="0" err="1" smtClean="0"/>
                        <a:t>pcs</a:t>
                      </a:r>
                      <a:endParaRPr lang="cs-CZ" sz="1300" b="1" i="1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Plné </a:t>
                      </a:r>
                      <a:r>
                        <a:rPr lang="cs-CZ" sz="1300" dirty="0" smtClean="0"/>
                        <a:t>barvy /</a:t>
                      </a:r>
                    </a:p>
                    <a:p>
                      <a:pPr algn="ctr" fontAlgn="t"/>
                      <a:r>
                        <a:rPr lang="cs-CZ" sz="1300" dirty="0" err="1" smtClean="0"/>
                        <a:t>Colored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350ks/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8,99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0,36 €/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8,54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0,34 €/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8,09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0,32 €/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825137" y="4016149"/>
            <a:ext cx="260291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254148" y="4041731"/>
            <a:ext cx="281443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5970542" y="3975191"/>
            <a:ext cx="253469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2066925"/>
            <a:ext cx="9144000" cy="12271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 l="63318" t="19774" r="18510" b="69869"/>
          <a:stretch>
            <a:fillRect/>
          </a:stretch>
        </p:blipFill>
        <p:spPr bwMode="auto">
          <a:xfrm>
            <a:off x="222068" y="195942"/>
            <a:ext cx="2364377" cy="757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2" name="TextovéPole 9"/>
          <p:cNvSpPr txBox="1">
            <a:spLocks noChangeArrowheads="1"/>
          </p:cNvSpPr>
          <p:nvPr/>
        </p:nvSpPr>
        <p:spPr bwMode="auto">
          <a:xfrm>
            <a:off x="6400800" y="4232275"/>
            <a:ext cx="184150" cy="261938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1100" b="1">
              <a:solidFill>
                <a:srgbClr val="003399"/>
              </a:solidFill>
            </a:endParaRPr>
          </a:p>
        </p:txBody>
      </p:sp>
      <p:sp>
        <p:nvSpPr>
          <p:cNvPr id="11" name="TextovéPole 6"/>
          <p:cNvSpPr txBox="1">
            <a:spLocks noChangeArrowheads="1"/>
          </p:cNvSpPr>
          <p:nvPr/>
        </p:nvSpPr>
        <p:spPr bwMode="auto">
          <a:xfrm>
            <a:off x="2419887" y="1209675"/>
            <a:ext cx="497334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Stěrka na monitor  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/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Monitor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s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Calibri" pitchFamily="34" charset="0"/>
              </a:rPr>
              <a:t>craper</a:t>
            </a:r>
            <a:r>
              <a:rPr lang="cs-CZ" altLang="cs-CZ" sz="2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US" altLang="cs-CZ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91888" y="3827408"/>
            <a:ext cx="2082621" cy="430887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cs-CZ" sz="1100" dirty="0" smtClean="0"/>
              <a:t>* </a:t>
            </a:r>
            <a:r>
              <a:rPr lang="en-US" sz="1100" dirty="0" err="1" smtClean="0"/>
              <a:t>Ceny</a:t>
            </a:r>
            <a:r>
              <a:rPr lang="en-US" sz="1100" dirty="0" smtClean="0"/>
              <a:t> </a:t>
            </a:r>
            <a:r>
              <a:rPr lang="en-US" sz="1100" dirty="0" err="1" smtClean="0"/>
              <a:t>jsou</a:t>
            </a:r>
            <a:r>
              <a:rPr lang="en-US" sz="1100" dirty="0" smtClean="0"/>
              <a:t> </a:t>
            </a:r>
            <a:r>
              <a:rPr lang="en-US" sz="1100" dirty="0" err="1" smtClean="0"/>
              <a:t>uvedeny</a:t>
            </a:r>
            <a:r>
              <a:rPr lang="en-US" sz="1100" dirty="0" smtClean="0"/>
              <a:t> </a:t>
            </a:r>
            <a:r>
              <a:rPr lang="en-US" sz="1100" dirty="0" err="1" smtClean="0"/>
              <a:t>bez</a:t>
            </a:r>
            <a:r>
              <a:rPr lang="en-US" sz="1100" dirty="0" smtClean="0"/>
              <a:t> DPH</a:t>
            </a:r>
          </a:p>
          <a:p>
            <a:r>
              <a:rPr lang="cs-CZ" sz="1100" dirty="0" smtClean="0"/>
              <a:t>   </a:t>
            </a:r>
            <a:r>
              <a:rPr lang="en-US" sz="1100" dirty="0" smtClean="0"/>
              <a:t>Prices without VAT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2867708" y="4019281"/>
            <a:ext cx="2745379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>
            <a:off x="5855836" y="3943352"/>
            <a:ext cx="2506936" cy="19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Tabulka 14"/>
          <p:cNvGraphicFramePr>
            <a:graphicFrameLocks noGrp="1"/>
          </p:cNvGraphicFramePr>
          <p:nvPr/>
        </p:nvGraphicFramePr>
        <p:xfrm>
          <a:off x="418013" y="2077811"/>
          <a:ext cx="8164284" cy="167259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60714"/>
                <a:gridCol w="1360714"/>
                <a:gridCol w="1360714"/>
                <a:gridCol w="1360714"/>
                <a:gridCol w="1360714"/>
                <a:gridCol w="1360714"/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/>
                        <a:t>Druh /</a:t>
                      </a:r>
                      <a:r>
                        <a:rPr lang="cs-CZ" sz="1300" b="1" baseline="0" dirty="0" smtClean="0"/>
                        <a:t> </a:t>
                      </a:r>
                      <a:r>
                        <a:rPr lang="cs-CZ" sz="1300" b="1" i="1" baseline="0" dirty="0" smtClean="0"/>
                        <a:t>Type</a:t>
                      </a:r>
                      <a:endParaRPr lang="cs-CZ" sz="1300" b="1" i="1" dirty="0">
                        <a:solidFill>
                          <a:srgbClr val="FFFFFF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Velikost </a:t>
                      </a:r>
                      <a:r>
                        <a:rPr lang="cs-CZ" sz="1300" b="1" dirty="0" smtClean="0"/>
                        <a:t>balení / 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Package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1pc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10</a:t>
                      </a:r>
                      <a:r>
                        <a:rPr lang="cs-CZ" sz="1300" b="1" dirty="0" smtClean="0">
                          <a:solidFill>
                            <a:schemeClr val="tx1"/>
                          </a:solidFill>
                        </a:rPr>
                        <a:t>0ks</a:t>
                      </a:r>
                    </a:p>
                    <a:p>
                      <a:pPr algn="ctr" fontAlgn="t"/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 smtClean="0"/>
                        <a:t>Od 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b="1" dirty="0"/>
                        <a:t>od </a:t>
                      </a:r>
                      <a:r>
                        <a:rPr lang="cs-CZ" sz="1300" b="1" dirty="0" smtClean="0"/>
                        <a:t>1500ks</a:t>
                      </a: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cs-CZ" sz="1300" b="1" i="1" dirty="0" smtClean="0">
                          <a:solidFill>
                            <a:schemeClr val="tx1"/>
                          </a:solidFill>
                        </a:rPr>
                        <a:t> 1500 </a:t>
                      </a:r>
                      <a:r>
                        <a:rPr lang="cs-CZ" sz="1300" b="1" i="1" dirty="0" err="1" smtClean="0">
                          <a:solidFill>
                            <a:schemeClr val="tx1"/>
                          </a:solidFill>
                        </a:rPr>
                        <a:t>pcs</a:t>
                      </a:r>
                      <a:endParaRPr lang="cs-CZ" sz="1300" b="1" i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Plná </a:t>
                      </a:r>
                      <a:r>
                        <a:rPr lang="cs-CZ" sz="1300" dirty="0" smtClean="0"/>
                        <a:t>barva /</a:t>
                      </a:r>
                    </a:p>
                    <a:p>
                      <a:pPr algn="ctr" fontAlgn="t"/>
                      <a:r>
                        <a:rPr lang="cs-CZ" sz="1300" i="1" dirty="0" err="1" smtClean="0"/>
                        <a:t>Colored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1000ks/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8,10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0,32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7,86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0,31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7,70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0,30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7,53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0,29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Transparentní </a:t>
                      </a:r>
                      <a:r>
                        <a:rPr lang="cs-CZ" sz="1300" dirty="0" smtClean="0"/>
                        <a:t>barva / </a:t>
                      </a:r>
                      <a:r>
                        <a:rPr lang="cs-CZ" sz="1300" i="1" dirty="0" smtClean="0"/>
                        <a:t>Transparent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/>
                        <a:t>min. </a:t>
                      </a:r>
                      <a:r>
                        <a:rPr lang="cs-CZ" sz="1300" dirty="0" smtClean="0"/>
                        <a:t>1000ks/</a:t>
                      </a:r>
                      <a:r>
                        <a:rPr lang="cs-CZ" sz="1300" dirty="0" err="1" smtClean="0"/>
                        <a:t>pcs</a:t>
                      </a:r>
                      <a:endParaRPr lang="cs-CZ" sz="1300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8,50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0,34 </a:t>
                      </a:r>
                      <a:r>
                        <a:rPr lang="cs-CZ" sz="1300" i="1" dirty="0" smtClean="0"/>
                        <a:t>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8,25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0,33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8,08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0,32</a:t>
                      </a:r>
                      <a:r>
                        <a:rPr lang="cs-CZ" sz="1300" i="1" baseline="0" dirty="0" smtClean="0"/>
                        <a:t>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300" dirty="0" smtClean="0"/>
                        <a:t>7,91 Kč/ks</a:t>
                      </a:r>
                    </a:p>
                    <a:p>
                      <a:pPr algn="ctr" fontAlgn="t"/>
                      <a:r>
                        <a:rPr lang="cs-CZ" sz="1300" i="1" dirty="0" smtClean="0"/>
                        <a:t>0,31 </a:t>
                      </a:r>
                      <a:r>
                        <a:rPr lang="cs-CZ" sz="1300" i="1" dirty="0" smtClean="0"/>
                        <a:t>€/</a:t>
                      </a:r>
                      <a:r>
                        <a:rPr lang="cs-CZ" sz="1300" i="1" dirty="0" err="1" smtClean="0"/>
                        <a:t>pc</a:t>
                      </a:r>
                      <a:endParaRPr lang="cs-CZ" sz="1300" i="1" dirty="0"/>
                    </a:p>
                  </a:txBody>
                  <a:tcPr marL="47625" marR="47625" marT="47625" marB="476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bg1"/>
        </a:solidFill>
        <a:ln w="28575">
          <a:solidFill>
            <a:srgbClr val="FF9933"/>
          </a:solidFill>
        </a:ln>
      </a:spPr>
      <a:bodyPr wrap="square" rtlCol="0">
        <a:spAutoFit/>
      </a:bodyPr>
      <a:lstStyle>
        <a:defPPr>
          <a:defRPr sz="1100" b="1" dirty="0" smtClean="0">
            <a:solidFill>
              <a:srgbClr val="003399"/>
            </a:solidFill>
          </a:defRPr>
        </a:defPPr>
      </a:lstStyle>
    </a:tx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5857</TotalTime>
  <Words>1729</Words>
  <Application>Microsoft Office PowerPoint</Application>
  <PresentationFormat>Předvádění na obrazovce (4:3)</PresentationFormat>
  <Paragraphs>554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Ildiko</dc:creator>
  <cp:lastModifiedBy>Petra</cp:lastModifiedBy>
  <cp:revision>429</cp:revision>
  <dcterms:created xsi:type="dcterms:W3CDTF">2006-05-16T13:43:33Z</dcterms:created>
  <dcterms:modified xsi:type="dcterms:W3CDTF">2017-03-10T14:02:08Z</dcterms:modified>
</cp:coreProperties>
</file>